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80" r:id="rId2"/>
    <p:sldId id="281" r:id="rId3"/>
    <p:sldId id="272" r:id="rId4"/>
    <p:sldId id="259" r:id="rId5"/>
    <p:sldId id="262" r:id="rId6"/>
    <p:sldId id="263" r:id="rId7"/>
    <p:sldId id="269" r:id="rId8"/>
    <p:sldId id="273" r:id="rId9"/>
    <p:sldId id="270" r:id="rId10"/>
    <p:sldId id="264" r:id="rId11"/>
    <p:sldId id="265" r:id="rId12"/>
    <p:sldId id="266" r:id="rId13"/>
    <p:sldId id="267" r:id="rId14"/>
    <p:sldId id="271" r:id="rId15"/>
    <p:sldId id="27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8T13:20:13.04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12290 59,'-697'18,"-445"39,-175-44,997-20,-421-63,102 7,417 58,-58 4,-69 9,-58 6,-72 7,-107 2,-117-3,-52-6,-2319-39,2496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8T13:20:13.04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12290 59,'-697'18,"-445"39,-175-44,997-20,-421-63,102 7,417 58,-58 4,-69 9,-58 6,-72 7,-107 2,-117-3,-52-6,-2319-39,2496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0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6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11/30/2020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5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40" r:id="rId2"/>
    <p:sldLayoutId id="2147483941" r:id="rId3"/>
    <p:sldLayoutId id="214748394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10466-9240-4219-B308-381C3B73D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39"/>
          <a:stretch/>
        </p:blipFill>
        <p:spPr>
          <a:xfrm>
            <a:off x="685800" y="685800"/>
            <a:ext cx="10820400" cy="5486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C93761-9A53-4277-B834-987A9FC53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387547"/>
            <a:ext cx="8115300" cy="2216266"/>
          </a:xfrm>
        </p:spPr>
        <p:txBody>
          <a:bodyPr>
            <a:normAutofit/>
          </a:bodyPr>
          <a:lstStyle/>
          <a:p>
            <a:r>
              <a:rPr lang="pl-PL" b="1" i="1" dirty="0"/>
              <a:t>Magia motyli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78B2BB-3246-49E8-B760-DFF084456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759200"/>
            <a:ext cx="8115300" cy="1727202"/>
          </a:xfrm>
        </p:spPr>
        <p:txBody>
          <a:bodyPr>
            <a:normAutofit/>
          </a:bodyPr>
          <a:lstStyle/>
          <a:p>
            <a:r>
              <a:rPr lang="pl-PL"/>
              <a:t>Na podstawie książki „Atlas Motyli” autorstwa Jacka Twardowskiego i Kamili Twardowskiej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45E9E8A4-4888-4325-9DDE-19AEFB8CBE70}"/>
                  </a:ext>
                </a:extLst>
              </p14:cNvPr>
              <p14:cNvContentPartPr/>
              <p14:nvPr/>
            </p14:nvContentPartPr>
            <p14:xfrm>
              <a:off x="4524310" y="451096"/>
              <a:ext cx="4424760" cy="5292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45E9E8A4-4888-4325-9DDE-19AEFB8CBE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0306" y="343096"/>
                <a:ext cx="4532409" cy="2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313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83">
        <p15:prstTrans prst="curtains"/>
      </p:transition>
    </mc:Choice>
    <mc:Fallback xmlns="">
      <p:transition spd="slow" advTm="508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57FBC4-E317-44C9-8153-08B07307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Przeplatka Diamina (Rusałkowate)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C4856E0-5797-44F7-83F4-294794791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010" r="2665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6B9C1A-3683-470D-9580-097050943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Rozpiętość skrzydeł 34 – 38 mm. Wierzch skrzydeł ciemnobrunatny z małymi, licznymi, pomarańczowymi plamkami w dwóch lub trzech rzędach. Występują w prawie całej Polsce, oprócz południowo – zachodniej części kraju. Obserwowany na terenach podmokłych i wilgotnych łąkach na skrajach lasów i torfowiskach. </a:t>
            </a:r>
          </a:p>
        </p:txBody>
      </p:sp>
    </p:spTree>
    <p:extLst>
      <p:ext uri="{BB962C8B-B14F-4D97-AF65-F5344CB8AC3E}">
        <p14:creationId xmlns:p14="http://schemas.microsoft.com/office/powerpoint/2010/main" val="15023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952">
        <p14:gallery dir="l"/>
      </p:transition>
    </mc:Choice>
    <mc:Fallback xmlns="">
      <p:transition spd="slow" advTm="2995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8EBD63AD-33A9-4D22-9A5B-438B663E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2BAD9CC4-644A-42E5-A6A6-082517FA6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408FCD-5E70-40D6-94F0-B105E3C3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510494"/>
            <a:ext cx="4741045" cy="1022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Modraszek Demon (Modraszkowate)</a:t>
            </a:r>
          </a:p>
        </p:txBody>
      </p:sp>
      <p:pic>
        <p:nvPicPr>
          <p:cNvPr id="7" name="Symbol zastępczy zawartości 6" descr="Obraz zawierający owad&#10;&#10;Opis wygenerowany automatycznie">
            <a:extLst>
              <a:ext uri="{FF2B5EF4-FFF2-40B4-BE49-F238E27FC236}">
                <a16:creationId xmlns:a16="http://schemas.microsoft.com/office/drawing/2014/main" id="{451E73A6-68F4-46E4-9704-08DBF34CA1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2738" r="29958" b="-1"/>
          <a:stretch/>
        </p:blipFill>
        <p:spPr>
          <a:xfrm>
            <a:off x="685801" y="685800"/>
            <a:ext cx="4724400" cy="5486400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A5D1AE-9BDD-4388-84AA-C47359152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1170" y="1817153"/>
            <a:ext cx="4821675" cy="44714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Rozpiętość skrzydeł 30 – 34 mm. Skrzydła samców z wierzchu błękitne z szeroką czarną obwódką oraz białą strzępiną. Występuje w Polsce gatunek wymarły. Ostatni raz zaobserwowany kilkadziesiąt lat temu.  Na czerwonej iście zwierząt ginących i zagrożonych. Jest oznaczony adnotacją EX</a:t>
            </a:r>
            <a:r>
              <a:rPr lang="en-US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0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927">
        <p14:prism/>
      </p:transition>
    </mc:Choice>
    <mc:Fallback xmlns="">
      <p:transition spd="slow" advTm="2892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8FFEFD-A7E3-454D-8941-ABF80FBC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Niepylak Mnemozyna  (Paziowate)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B9EF070-8050-4ABB-9F40-92369745D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1482" r="21407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EE4DF4-1CCD-4136-ADF6-5F42DE614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Występuje w Polsce, spotykany lokalnie na północnym wschodzie. Wystepuje od Pirenejów przez całą Europę aż po Azję środkową. Obserwowany na leśnych polanach, łąkach i lasach.</a:t>
            </a:r>
          </a:p>
        </p:txBody>
      </p:sp>
    </p:spTree>
    <p:extLst>
      <p:ext uri="{BB962C8B-B14F-4D97-AF65-F5344CB8AC3E}">
        <p14:creationId xmlns:p14="http://schemas.microsoft.com/office/powerpoint/2010/main" val="9537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324">
        <p14:window dir="vert"/>
      </p:transition>
    </mc:Choice>
    <mc:Fallback xmlns="">
      <p:transition spd="slow" advTm="17324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A0F04B-C8D7-4187-8BF2-CC4A8950C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Modraszek Argiades (Modraszkowate)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2CF5226-CB6B-452C-A23E-10D811B6B2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921" r="4190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B4E433-AEF3-4C0E-AD85-7FFFE7CED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Występuje w  całej Polsce, ale lokalnie, obecnie liczniej występuje w południowej i wschodniej części kraju. Zasięg  geograficzny gatunku obejmuje obszar od zachodniej Europy po wschodnie kresy Azji i Japonię . Gąsienice  odżywiają się różnymi roślinami bobowatymi , m.in. Koniczynami . Motyl występuje w dwóch, trzech, pokoleniach, w  okresie od końca kwietnia do września. </a:t>
            </a:r>
          </a:p>
        </p:txBody>
      </p:sp>
    </p:spTree>
    <p:extLst>
      <p:ext uri="{BB962C8B-B14F-4D97-AF65-F5344CB8AC3E}">
        <p14:creationId xmlns:p14="http://schemas.microsoft.com/office/powerpoint/2010/main" val="24725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4779">
        <p14:shred/>
      </p:transition>
    </mc:Choice>
    <mc:Fallback xmlns="">
      <p:transition spd="slow" advTm="34779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92A63A-823E-408C-9D19-0D303D40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Miernik Kędziorek (Miernikowcowate)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DAF2922-34CA-445E-B95E-D8684319A5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842" r="2238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0923D4-80EE-410A-ADC9-DB32144C3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Rozpiętość skrzydeł 24 – 30 mm. Barwa skrzydeł zielona lub oliwkowo zielona, cienka biała falista przepaska przecina środek skrzydeł. Występuje na całym terytorium Polski, ale lokalnie i rzadko. Spotykany prawie w całej Europie i na wschodzie, aż do krańców Syberii i Półwyspu koreańskiego. Najczęściej obserwowany na terenach otwartych stanowiskach nieużytkowanych i w zaroślach. Również na łąkach, pastwiskach i wrzosowiskach.</a:t>
            </a:r>
          </a:p>
        </p:txBody>
      </p:sp>
    </p:spTree>
    <p:extLst>
      <p:ext uri="{BB962C8B-B14F-4D97-AF65-F5344CB8AC3E}">
        <p14:creationId xmlns:p14="http://schemas.microsoft.com/office/powerpoint/2010/main" val="8661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7221">
        <p14:flythrough/>
      </p:transition>
    </mc:Choice>
    <mc:Fallback xmlns="">
      <p:transition spd="slow" advTm="3722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99578A-5517-4361-8249-598D1C9FB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10466-9240-4219-B308-381C3B73D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39"/>
          <a:stretch/>
        </p:blipFill>
        <p:spPr>
          <a:xfrm>
            <a:off x="685800" y="685800"/>
            <a:ext cx="10820400" cy="5486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8C0414-4070-42B4-B359-C995754D7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C93761-9A53-4277-B834-987A9FC53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387547"/>
            <a:ext cx="8115300" cy="2216266"/>
          </a:xfrm>
        </p:spPr>
        <p:txBody>
          <a:bodyPr>
            <a:normAutofit/>
          </a:bodyPr>
          <a:lstStyle/>
          <a:p>
            <a:r>
              <a:rPr lang="pl-PL" dirty="0"/>
              <a:t>koniec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78B2BB-3246-49E8-B760-DFF084456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759200"/>
            <a:ext cx="8115300" cy="1727202"/>
          </a:xfrm>
        </p:spPr>
        <p:txBody>
          <a:bodyPr>
            <a:normAutofit/>
          </a:bodyPr>
          <a:lstStyle/>
          <a:p>
            <a:r>
              <a:rPr lang="pl-PL" dirty="0"/>
              <a:t>Prezentacje przygotowały : Jessica Tutak, Jagoda </a:t>
            </a:r>
            <a:r>
              <a:rPr lang="pl-PL" dirty="0" err="1"/>
              <a:t>Sipiora</a:t>
            </a:r>
            <a:r>
              <a:rPr lang="pl-PL" dirty="0"/>
              <a:t>, Natalia Komarnicka, Magdalena Sztorc i Weronika Muzyka z klasy 6A.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45E9E8A4-4888-4325-9DDE-19AEFB8CBE70}"/>
                  </a:ext>
                </a:extLst>
              </p14:cNvPr>
              <p14:cNvContentPartPr/>
              <p14:nvPr/>
            </p14:nvContentPartPr>
            <p14:xfrm>
              <a:off x="4524310" y="451096"/>
              <a:ext cx="4424760" cy="5292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45E9E8A4-4888-4325-9DDE-19AEFB8CBE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0306" y="343096"/>
                <a:ext cx="4532409" cy="2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3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3205">
        <p14:vortex dir="r"/>
      </p:transition>
    </mc:Choice>
    <mc:Fallback xmlns="">
      <p:transition spd="slow" advTm="1320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A6B605E-B973-41C3-92CD-B85E8E91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4038600" cy="41148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209770-42B6-45AB-932E-4CE4CEBA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160" y="1833395"/>
            <a:ext cx="2998019" cy="1978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Projekt</a:t>
            </a:r>
            <a:r>
              <a:rPr lang="en-US" sz="18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zrealizowany</a:t>
            </a:r>
            <a:r>
              <a:rPr lang="en-US" sz="18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ze</a:t>
            </a:r>
            <a:r>
              <a:rPr lang="en-US" sz="18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środków</a:t>
            </a:r>
            <a:r>
              <a:rPr lang="en-US" sz="18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Narodowego</a:t>
            </a:r>
            <a:r>
              <a:rPr lang="en-US" sz="18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Programu</a:t>
            </a:r>
            <a:r>
              <a:rPr lang="en-US" sz="18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Rozwoju</a:t>
            </a:r>
            <a:r>
              <a:rPr lang="en-US" sz="18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Czytelnictwa</a:t>
            </a:r>
            <a:endParaRPr lang="en-US" sz="1800" kern="1200" cap="all" spc="300" baseline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8A5B8652-91D2-49BF-BAC9-3C46F5CF6B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r="2" b="2"/>
          <a:stretch/>
        </p:blipFill>
        <p:spPr bwMode="auto">
          <a:xfrm>
            <a:off x="7042415" y="648025"/>
            <a:ext cx="3836238" cy="55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9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165">
        <p14:reveal/>
      </p:transition>
    </mc:Choice>
    <mc:Fallback>
      <p:transition spd="slow" advTm="716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3DC553A7-713D-4133-B393-5017EA4F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FEBFF2-B2D9-4282-9BC4-30593AC8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28" y="339864"/>
            <a:ext cx="5397472" cy="1202891"/>
          </a:xfrm>
        </p:spPr>
        <p:txBody>
          <a:bodyPr>
            <a:normAutofit/>
          </a:bodyPr>
          <a:lstStyle/>
          <a:p>
            <a:pPr algn="ctr"/>
            <a:r>
              <a:rPr lang="pl-PL" b="1"/>
              <a:t>Gatunki motyli </a:t>
            </a:r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B4735F86-00C1-4F00-A2D9-A9A7D8B7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487" y="1379529"/>
            <a:ext cx="4098941" cy="40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Content Placeholder 1029">
            <a:extLst>
              <a:ext uri="{FF2B5EF4-FFF2-40B4-BE49-F238E27FC236}">
                <a16:creationId xmlns:a16="http://schemas.microsoft.com/office/drawing/2014/main" id="{100E9189-9C44-45C7-9C52-3BC6C5F75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2" y="1814732"/>
            <a:ext cx="5426844" cy="4501662"/>
          </a:xfrm>
        </p:spPr>
        <p:txBody>
          <a:bodyPr>
            <a:normAutofit/>
          </a:bodyPr>
          <a:lstStyle/>
          <a:p>
            <a:r>
              <a:rPr lang="pl-PL" err="1"/>
              <a:t>Powszelatkowate</a:t>
            </a:r>
            <a:r>
              <a:rPr lang="pl-PL"/>
              <a:t>, Paziowate, </a:t>
            </a:r>
            <a:r>
              <a:rPr lang="pl-PL" err="1"/>
              <a:t>Bielinkowate</a:t>
            </a:r>
            <a:r>
              <a:rPr lang="pl-PL"/>
              <a:t>, </a:t>
            </a:r>
            <a:r>
              <a:rPr lang="pl-PL" err="1"/>
              <a:t>Wielenowate</a:t>
            </a:r>
            <a:r>
              <a:rPr lang="pl-PL"/>
              <a:t>, </a:t>
            </a:r>
            <a:r>
              <a:rPr lang="pl-PL" err="1"/>
              <a:t>Modraszkowate</a:t>
            </a:r>
            <a:r>
              <a:rPr lang="pl-PL"/>
              <a:t>, </a:t>
            </a:r>
            <a:r>
              <a:rPr lang="pl-PL" err="1"/>
              <a:t>Rusałkowate</a:t>
            </a:r>
            <a:r>
              <a:rPr lang="pl-PL"/>
              <a:t>, </a:t>
            </a:r>
            <a:r>
              <a:rPr lang="pl-PL" err="1"/>
              <a:t>Barczatkowate</a:t>
            </a:r>
            <a:r>
              <a:rPr lang="pl-PL"/>
              <a:t>, </a:t>
            </a:r>
            <a:r>
              <a:rPr lang="pl-PL" err="1"/>
              <a:t>Nasierszycowate</a:t>
            </a:r>
            <a:r>
              <a:rPr lang="pl-PL"/>
              <a:t>, </a:t>
            </a:r>
            <a:r>
              <a:rPr lang="pl-PL" err="1"/>
              <a:t>Brudnicowate</a:t>
            </a:r>
            <a:r>
              <a:rPr lang="pl-PL"/>
              <a:t>, </a:t>
            </a:r>
            <a:r>
              <a:rPr lang="pl-PL" err="1"/>
              <a:t>Pawicowate</a:t>
            </a:r>
            <a:r>
              <a:rPr lang="pl-PL"/>
              <a:t>, </a:t>
            </a:r>
            <a:r>
              <a:rPr lang="pl-PL" err="1"/>
              <a:t>Trociniarkowate</a:t>
            </a:r>
            <a:r>
              <a:rPr lang="pl-PL"/>
              <a:t>, </a:t>
            </a:r>
            <a:r>
              <a:rPr lang="pl-PL" err="1"/>
              <a:t>Zawisakowate</a:t>
            </a:r>
            <a:r>
              <a:rPr lang="pl-PL"/>
              <a:t>, Garbatkowate, </a:t>
            </a:r>
            <a:r>
              <a:rPr lang="pl-PL" err="1"/>
              <a:t>Kraśnikowate</a:t>
            </a:r>
            <a:r>
              <a:rPr lang="pl-PL"/>
              <a:t>, </a:t>
            </a:r>
            <a:r>
              <a:rPr lang="pl-PL" err="1"/>
              <a:t>Miernikowcowate</a:t>
            </a:r>
            <a:r>
              <a:rPr lang="pl-PL"/>
              <a:t>, </a:t>
            </a:r>
            <a:r>
              <a:rPr lang="pl-PL" err="1"/>
              <a:t>Wycinkowate</a:t>
            </a:r>
            <a:r>
              <a:rPr lang="pl-PL"/>
              <a:t>, </a:t>
            </a:r>
            <a:r>
              <a:rPr lang="pl-PL" err="1"/>
              <a:t>Przeziernikowate</a:t>
            </a:r>
            <a:r>
              <a:rPr lang="pl-PL"/>
              <a:t>, </a:t>
            </a:r>
            <a:r>
              <a:rPr lang="pl-PL" err="1"/>
              <a:t>Niedżiówkowate</a:t>
            </a:r>
            <a:r>
              <a:rPr lang="pl-PL"/>
              <a:t>, Kibitnikowate, </a:t>
            </a:r>
            <a:r>
              <a:rPr lang="pl-PL" err="1"/>
              <a:t>Piórolotkowate</a:t>
            </a:r>
            <a:r>
              <a:rPr lang="pl-PL"/>
              <a:t>, </a:t>
            </a:r>
            <a:r>
              <a:rPr lang="pl-PL" err="1"/>
              <a:t>Namiotnikowate</a:t>
            </a:r>
            <a:r>
              <a:rPr lang="pl-PL"/>
              <a:t>, Zwójkowate, </a:t>
            </a:r>
            <a:r>
              <a:rPr lang="pl-PL" err="1"/>
              <a:t>Sówkowate</a:t>
            </a:r>
            <a:r>
              <a:rPr lang="pl-PL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809">
        <p15:prstTrans prst="pageCurlDouble"/>
      </p:transition>
    </mc:Choice>
    <mc:Fallback xmlns="">
      <p:transition spd="slow" advTm="1380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270E67-A9D1-4D24-8186-8F5685B8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Modraszek semiargus (modraszkowate)</a:t>
            </a:r>
          </a:p>
        </p:txBody>
      </p:sp>
      <p:pic>
        <p:nvPicPr>
          <p:cNvPr id="1026" name="Picture 2" descr="Modraszek semiargus - Medianauka.pl">
            <a:extLst>
              <a:ext uri="{FF2B5EF4-FFF2-40B4-BE49-F238E27FC236}">
                <a16:creationId xmlns:a16="http://schemas.microsoft.com/office/drawing/2014/main" id="{F5233F49-23F0-4CA3-AFEF-CFCBA9E80D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r="27236" b="-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Symbol zastępczy zawartości 2">
            <a:extLst>
              <a:ext uri="{FF2B5EF4-FFF2-40B4-BE49-F238E27FC236}">
                <a16:creationId xmlns:a16="http://schemas.microsoft.com/office/drawing/2014/main" id="{75799AD0-E6B4-4F3B-9589-54D811EE1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Modraszek semiargus spotykany jest nielicznie na całym obszarze Polski. Występuje w większości krajów Europy, aż do Azji środkowej, a także od Maroka do koła podbiegunowego. Najlepiej mu w zielonych polanach śródleśnych, murawach kserotermicznych i innych urozmaiconych florystycznie siedliskach.  Odrzywiają  się przede wszystkim koniczyną łąkową, a czasami innymi bobowatymi. Motyle te latają w jednym pokoleniu od końca maja do końca lipca. 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2078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6672">
        <p15:prstTrans prst="origami"/>
      </p:transition>
    </mc:Choice>
    <mc:Fallback xmlns="">
      <p:transition spd="slow" advTm="3667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EBD63AD-33A9-4D22-9A5B-438B663E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AD9CC4-644A-42E5-A6A6-082517FA6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3C441A-98E4-4238-ABA7-2C78E2AD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510494"/>
            <a:ext cx="4741045" cy="1022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Polowiec Szachownica ( rusałkowate)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499C00D-5302-4F5E-B59D-6CED208EA5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496" r="8003" b="-1"/>
          <a:stretch/>
        </p:blipFill>
        <p:spPr>
          <a:xfrm>
            <a:off x="685801" y="685800"/>
            <a:ext cx="4724400" cy="54864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AF9286-D1E3-4BFA-8F9C-BE03C495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1170" y="1817153"/>
            <a:ext cx="4821675" cy="44714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Gatunek pospolity w całej Polsce.  Dawniej nie spotykane w północno-wschodniej Polsce, ale obecnie zasiedla  również te obszary. Występuje na ciepłych, suchych, nasłonecznionych murawach, ekspensywnie użytkowanych łonkach i miedzach śródpolnych. Młode larwy żerują na delikatnych trawach w ciągu dnia, a starsze są aktywne tylko nocą i zjadają bardziej szorstkie gatunki. Wieczorami starsze gąsienice można obserwować wspinające się na trawy. </a:t>
            </a:r>
          </a:p>
        </p:txBody>
      </p:sp>
    </p:spTree>
    <p:extLst>
      <p:ext uri="{BB962C8B-B14F-4D97-AF65-F5344CB8AC3E}">
        <p14:creationId xmlns:p14="http://schemas.microsoft.com/office/powerpoint/2010/main" val="2602465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416">
        <p15:prstTrans prst="airplane"/>
      </p:transition>
    </mc:Choice>
    <mc:Fallback xmlns="">
      <p:transition spd="slow" advTm="3441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8007B0-D262-4BC4-A5BF-5D141740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Latolistek Cytrynek (bielinkowate)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8CD0BA7-39BA-43C0-B06C-D717464428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816" r="607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98DDB-14D4-49B2-A906-E1CE73BC7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Rozpiętość skrzydeł 48 – 55 mm. Bardzo pospolity gatunek na obszarze całej Polski. Powszechny w całej Europie, północnej Afryki oraz Azji do granic Mongolii oraz Syberii.  Występuje w bardzo różnych stanowiskach  zarówno na terenie otwartym,  jak i w lasach.  Popularnie zwany „cytrynkiem” nie tylko ze względu na wygląd, ale i zapach. Jest jednym z najdłużej żyjących motyli w Europie. Dorosłe osobniki mogą żyć nawet do 10 – 11 mies.  </a:t>
            </a:r>
          </a:p>
        </p:txBody>
      </p:sp>
    </p:spTree>
    <p:extLst>
      <p:ext uri="{BB962C8B-B14F-4D97-AF65-F5344CB8AC3E}">
        <p14:creationId xmlns:p14="http://schemas.microsoft.com/office/powerpoint/2010/main" val="20557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7038">
        <p:checker/>
      </p:transition>
    </mc:Choice>
    <mc:Fallback xmlns="">
      <p:transition spd="slow" advTm="37038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73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75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02F34A-245F-41BF-9378-797D904B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Modraszek Aleksis (modraszkowate)</a:t>
            </a:r>
          </a:p>
        </p:txBody>
      </p:sp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id="{D60C05B1-240F-4940-8837-785F86F078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1104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F2DA82-F748-47B6-9CA9-7A4AD6AAC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Rozpiętość skrzydeł 30 – 33 mm. W Polsce rzadki, spotykany w nielicznych stanowiskach, głównie na wschodzie kraju.  Występuje niemal w całej Europie poza Wielką Brytanią I daleką północą, w Ameryce północnej, północnej Afryce i Azji do wschodnich jej krańców. Obserwowany na murawach, skrajach lasów, polanach, w zaroślach śródpolnych i innych nie użytkowanych siedliskach.  Gąsienicwe żerują na roślinach bobowatych.</a:t>
            </a:r>
          </a:p>
        </p:txBody>
      </p:sp>
    </p:spTree>
    <p:extLst>
      <p:ext uri="{BB962C8B-B14F-4D97-AF65-F5344CB8AC3E}">
        <p14:creationId xmlns:p14="http://schemas.microsoft.com/office/powerpoint/2010/main" val="2213492923"/>
      </p:ext>
    </p:extLst>
  </p:cSld>
  <p:clrMapOvr>
    <a:masterClrMapping/>
  </p:clrMapOvr>
  <p:transition spd="slow" advTm="34372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9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11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2B11E2-9585-4C7C-9C1B-97568635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Modraszek ikar  (modraszkowate)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75E8751-3264-4AA3-BB50-B0B0A84146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243" r="2753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5D677F-6121-476D-A2FC-A36A58668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Rozpiętość skrzydeł  28</a:t>
            </a:r>
            <a:r>
              <a:rPr lang="en-US" sz="1700" b="1" dirty="0"/>
              <a:t> - </a:t>
            </a:r>
            <a:r>
              <a:rPr lang="en-US" sz="1700" dirty="0"/>
              <a:t>32 mm. Jeden z pospolitszych  modraszków w całej Polsce. Występuje w całej Europie, aż po wschodnie krańce Azji oraz w północnej Afryce. Gatunek eurytopowy, obserwowany na różnych stanowiskach na terenie otwartym. Gąsienice żerują na roślinach bobowatych, koniczynach itp.. W Polsce gatunek tworzy dwa pokolenia od maja do sierpnia. Gąsienice zimują w resztkach roślin.</a:t>
            </a:r>
          </a:p>
        </p:txBody>
      </p:sp>
    </p:spTree>
    <p:extLst>
      <p:ext uri="{BB962C8B-B14F-4D97-AF65-F5344CB8AC3E}">
        <p14:creationId xmlns:p14="http://schemas.microsoft.com/office/powerpoint/2010/main" val="31196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9840">
        <p14:ripple/>
      </p:transition>
    </mc:Choice>
    <mc:Fallback xmlns="">
      <p:transition spd="slow" advTm="3984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BE97D3-FB4E-4478-AC4F-E8F38BF0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Zorzynek rzeżuchowiec (bielinkowate)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049EA0E-6EE6-414C-83A0-D1DBDF3569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0562" r="1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8FF469-5545-47F5-BC01-74F076DFA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Rozpiętość skrzydeł 35 – 42 mm. W Polsce dość pospolity na terenie całego kraju. Występuje w całej Europie i w Azji aż po Chiny. Wymaga wilgotnych stanowisk. Występuje w lasach liściastych i mieszanych, na łąkach nadrzecznych, brzegach rzek i lasów. </a:t>
            </a:r>
          </a:p>
        </p:txBody>
      </p:sp>
    </p:spTree>
    <p:extLst>
      <p:ext uri="{BB962C8B-B14F-4D97-AF65-F5344CB8AC3E}">
        <p14:creationId xmlns:p14="http://schemas.microsoft.com/office/powerpoint/2010/main" val="28804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218">
        <p14:honeycomb/>
      </p:transition>
    </mc:Choice>
    <mc:Fallback xmlns="">
      <p:transition spd="slow" advTm="26218">
        <p:fade/>
      </p:transition>
    </mc:Fallback>
  </mc:AlternateContent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807</Words>
  <Application>Microsoft Office PowerPoint</Application>
  <PresentationFormat>Panoramiczny</PresentationFormat>
  <Paragraphs>29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Goudy Old Style</vt:lpstr>
      <vt:lpstr>ClassicFrameVTI</vt:lpstr>
      <vt:lpstr>Magia motyli</vt:lpstr>
      <vt:lpstr>Projekt zrealizowany ze środków Narodowego Programu Rozwoju Czytelnictwa</vt:lpstr>
      <vt:lpstr>Gatunki motyli </vt:lpstr>
      <vt:lpstr>Modraszek semiargus (modraszkowate)</vt:lpstr>
      <vt:lpstr>Polowiec Szachownica ( rusałkowate)</vt:lpstr>
      <vt:lpstr>Latolistek Cytrynek (bielinkowate)</vt:lpstr>
      <vt:lpstr>Modraszek Aleksis (modraszkowate)</vt:lpstr>
      <vt:lpstr>Modraszek ikar  (modraszkowate)</vt:lpstr>
      <vt:lpstr>Zorzynek rzeżuchowiec (bielinkowate)</vt:lpstr>
      <vt:lpstr>Przeplatka Diamina (Rusałkowate)</vt:lpstr>
      <vt:lpstr>Modraszek Demon (Modraszkowate)</vt:lpstr>
      <vt:lpstr>Niepylak Mnemozyna  (Paziowate)</vt:lpstr>
      <vt:lpstr>Modraszek Argiades (Modraszkowate)</vt:lpstr>
      <vt:lpstr>Miernik Kędziorek (Miernikowcowate)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Magia motyli</dc:title>
  <dc:creator>Jessica Tutak</dc:creator>
  <cp:lastModifiedBy>Jessica Tutak</cp:lastModifiedBy>
  <cp:revision>2</cp:revision>
  <dcterms:created xsi:type="dcterms:W3CDTF">2020-11-30T21:19:43Z</dcterms:created>
  <dcterms:modified xsi:type="dcterms:W3CDTF">2020-11-30T21:51:46Z</dcterms:modified>
</cp:coreProperties>
</file>